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5" d="100"/>
          <a:sy n="55" d="100"/>
        </p:scale>
        <p:origin x="1096"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0BD3F-10D8-71AC-A4A1-232824AC9C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36C3C9-E156-D9B8-1640-972C7A2CA6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2FB006-812A-832A-939D-249A825ECDCC}"/>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5" name="Footer Placeholder 4">
            <a:extLst>
              <a:ext uri="{FF2B5EF4-FFF2-40B4-BE49-F238E27FC236}">
                <a16:creationId xmlns:a16="http://schemas.microsoft.com/office/drawing/2014/main" id="{53AA2F12-9A94-D3E3-BA58-F5E5C85689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B2F499-CB53-2A24-A84B-EFD0DD0D8AC0}"/>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3717105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E47E5-CF93-190E-9E8B-F9BE32CF94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180136-27AE-9D09-4473-B6E284CDE3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04E4A8-0E4F-AEAA-8972-A50776D672DE}"/>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5" name="Footer Placeholder 4">
            <a:extLst>
              <a:ext uri="{FF2B5EF4-FFF2-40B4-BE49-F238E27FC236}">
                <a16:creationId xmlns:a16="http://schemas.microsoft.com/office/drawing/2014/main" id="{B801B473-5A55-FA1B-9C80-0344D8C8D4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155413-9118-A4BD-69CE-DD837511C265}"/>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1999812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E705D-E707-AA40-2ED5-749264EFB0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260ADE-A446-D5D3-E47E-F366F8BB38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5F1276-F87B-D83B-E236-EED612B29C66}"/>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5" name="Footer Placeholder 4">
            <a:extLst>
              <a:ext uri="{FF2B5EF4-FFF2-40B4-BE49-F238E27FC236}">
                <a16:creationId xmlns:a16="http://schemas.microsoft.com/office/drawing/2014/main" id="{3456BC3C-5A5C-8E9F-593E-0A3AAA61C3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DDC4D-D472-06BB-C350-77575258C72E}"/>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277090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A0A4C-DF16-1C52-EB61-8F2DD008BE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744CB1-3948-0B49-E94C-7238BA3BEE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2DE835-D9EF-43A0-7F7F-2331137879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D7D1F5-034D-D684-92A1-787C964F9A60}"/>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6" name="Footer Placeholder 5">
            <a:extLst>
              <a:ext uri="{FF2B5EF4-FFF2-40B4-BE49-F238E27FC236}">
                <a16:creationId xmlns:a16="http://schemas.microsoft.com/office/drawing/2014/main" id="{47E22496-55A9-57FB-C616-70CCF9904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7D35FF-28CB-274B-23F5-ACD35162373F}"/>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668530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E8A77-E635-6665-DCED-E4A01FB5F1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9EC330-0E32-4B62-1C94-A663335820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10C89C-22B6-60C6-6810-152F46B9EF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26556A-7306-6E74-51D9-948AFE1D4D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7D14DF-DD12-E61D-6CA2-A57940AFC4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A2B7A1-07D6-D1E7-7CDC-3EBEBF13948B}"/>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8" name="Footer Placeholder 7">
            <a:extLst>
              <a:ext uri="{FF2B5EF4-FFF2-40B4-BE49-F238E27FC236}">
                <a16:creationId xmlns:a16="http://schemas.microsoft.com/office/drawing/2014/main" id="{9F6FD7FF-29EC-2821-36B4-2BA563B345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5040B9-E70C-709A-DD8E-3F1317A410FC}"/>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1364946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47B1E-9A9F-EF43-F4BD-CA51C3042E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FA733C-C17B-E703-F8D1-E99CCF25CA45}"/>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4" name="Footer Placeholder 3">
            <a:extLst>
              <a:ext uri="{FF2B5EF4-FFF2-40B4-BE49-F238E27FC236}">
                <a16:creationId xmlns:a16="http://schemas.microsoft.com/office/drawing/2014/main" id="{F5184707-D91B-AE87-DA86-A2CC2F2A6D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60CDB8-6E7C-6891-20DB-1338735B893C}"/>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3307987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4C70F8-DEFA-7086-3576-E93086918F8D}"/>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3" name="Footer Placeholder 2">
            <a:extLst>
              <a:ext uri="{FF2B5EF4-FFF2-40B4-BE49-F238E27FC236}">
                <a16:creationId xmlns:a16="http://schemas.microsoft.com/office/drawing/2014/main" id="{E4B49DDB-9947-D81F-3E60-817335D87B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839CB9-6BA8-A2E4-EA7C-D47C2296385E}"/>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2931283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ACAD4-ED3F-56A7-F511-29C355CC7C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A565D1-1AC7-C906-AAC9-71FAE5C441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37197F-5993-6F7C-B98F-A57450087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9EF682-D37F-DE79-FC87-D501AF41C8FD}"/>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6" name="Footer Placeholder 5">
            <a:extLst>
              <a:ext uri="{FF2B5EF4-FFF2-40B4-BE49-F238E27FC236}">
                <a16:creationId xmlns:a16="http://schemas.microsoft.com/office/drawing/2014/main" id="{0C01E49E-8A63-5536-D3F7-12FCAFBD77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EC27A3-1250-506C-588A-4E0E71295CE3}"/>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2797217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F9509-EC28-D9A7-7DED-F9AFDCFE43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8B22D2-C31C-7BD1-3402-2940E83A3E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C11225-E45C-C359-81AE-8662D4FB9E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08341C-B5FE-0DCB-2D80-3FC82D21471E}"/>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6" name="Footer Placeholder 5">
            <a:extLst>
              <a:ext uri="{FF2B5EF4-FFF2-40B4-BE49-F238E27FC236}">
                <a16:creationId xmlns:a16="http://schemas.microsoft.com/office/drawing/2014/main" id="{400D0149-4D3F-DDFA-D722-8F53C291DA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641853-9C01-98DF-EBD1-44628A45830B}"/>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2837853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CDB8C-945B-631F-AEB4-2E547F9012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8E6CB2-EC0D-B2A6-C7A5-B3750990D1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CDD0CF-7B17-DDE6-2BC5-7572E36EEF52}"/>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5" name="Footer Placeholder 4">
            <a:extLst>
              <a:ext uri="{FF2B5EF4-FFF2-40B4-BE49-F238E27FC236}">
                <a16:creationId xmlns:a16="http://schemas.microsoft.com/office/drawing/2014/main" id="{7F4B4942-375B-2EF6-6373-D5A5DB2017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6C4B19-BBB1-6EE8-15A8-874AE33E522E}"/>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1394860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ACFA09-8EA2-0BE2-CBB5-4C9B23C72A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00CA89-ADEB-E9BA-CDBA-6FB141493D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661CD-6241-DA2B-FEBB-DA96063F77B5}"/>
              </a:ext>
            </a:extLst>
          </p:cNvPr>
          <p:cNvSpPr>
            <a:spLocks noGrp="1"/>
          </p:cNvSpPr>
          <p:nvPr>
            <p:ph type="dt" sz="half" idx="10"/>
          </p:nvPr>
        </p:nvSpPr>
        <p:spPr/>
        <p:txBody>
          <a:bodyPr/>
          <a:lstStyle/>
          <a:p>
            <a:fld id="{DD9C02ED-1DD9-4B3E-9871-B0FFF1A463B4}" type="datetimeFigureOut">
              <a:rPr lang="en-US" smtClean="0"/>
              <a:t>2/24/2026</a:t>
            </a:fld>
            <a:endParaRPr lang="en-US"/>
          </a:p>
        </p:txBody>
      </p:sp>
      <p:sp>
        <p:nvSpPr>
          <p:cNvPr id="5" name="Footer Placeholder 4">
            <a:extLst>
              <a:ext uri="{FF2B5EF4-FFF2-40B4-BE49-F238E27FC236}">
                <a16:creationId xmlns:a16="http://schemas.microsoft.com/office/drawing/2014/main" id="{D3262D6A-A6C9-C4EF-40EB-3975BAF785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09323-9E1B-93DC-146C-918FBD0C8E4B}"/>
              </a:ext>
            </a:extLst>
          </p:cNvPr>
          <p:cNvSpPr>
            <a:spLocks noGrp="1"/>
          </p:cNvSpPr>
          <p:nvPr>
            <p:ph type="sldNum" sz="quarter" idx="12"/>
          </p:nvPr>
        </p:nvSpPr>
        <p:spPr/>
        <p:txBody>
          <a:bodyPr/>
          <a:lstStyle/>
          <a:p>
            <a:fld id="{155017AF-8971-4B41-B5DB-58345C58FF68}" type="slidenum">
              <a:rPr lang="en-US" smtClean="0"/>
              <a:t>‹#›</a:t>
            </a:fld>
            <a:endParaRPr lang="en-US"/>
          </a:p>
        </p:txBody>
      </p:sp>
    </p:spTree>
    <p:extLst>
      <p:ext uri="{BB962C8B-B14F-4D97-AF65-F5344CB8AC3E}">
        <p14:creationId xmlns:p14="http://schemas.microsoft.com/office/powerpoint/2010/main" val="3097651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C9B44E-CA68-43D1-4807-AA8858D119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FE72F2-3B9A-8B27-D72F-8F7EC71899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35BD04-6106-BF24-3378-2354D1DD93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9C02ED-1DD9-4B3E-9871-B0FFF1A463B4}" type="datetimeFigureOut">
              <a:rPr lang="en-US" smtClean="0"/>
              <a:t>2/24/2026</a:t>
            </a:fld>
            <a:endParaRPr lang="en-US"/>
          </a:p>
        </p:txBody>
      </p:sp>
      <p:sp>
        <p:nvSpPr>
          <p:cNvPr id="5" name="Footer Placeholder 4">
            <a:extLst>
              <a:ext uri="{FF2B5EF4-FFF2-40B4-BE49-F238E27FC236}">
                <a16:creationId xmlns:a16="http://schemas.microsoft.com/office/drawing/2014/main" id="{D161C4C2-1170-D091-8D69-061B63674C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9A7D1C-4542-3267-524D-E2094FFB85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5017AF-8971-4B41-B5DB-58345C58FF68}" type="slidenum">
              <a:rPr lang="en-US" smtClean="0"/>
              <a:t>‹#›</a:t>
            </a:fld>
            <a:endParaRPr lang="en-US"/>
          </a:p>
        </p:txBody>
      </p:sp>
    </p:spTree>
    <p:extLst>
      <p:ext uri="{BB962C8B-B14F-4D97-AF65-F5344CB8AC3E}">
        <p14:creationId xmlns:p14="http://schemas.microsoft.com/office/powerpoint/2010/main" val="3917529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9DC3444-2B92-AEA1-F1DC-D84135F54797}"/>
              </a:ext>
            </a:extLst>
          </p:cNvPr>
          <p:cNvPicPr>
            <a:picLocks noChangeAspect="1"/>
          </p:cNvPicPr>
          <p:nvPr/>
        </p:nvPicPr>
        <p:blipFill>
          <a:blip r:embed="rId2"/>
          <a:stretch>
            <a:fillRect/>
          </a:stretch>
        </p:blipFill>
        <p:spPr>
          <a:xfrm>
            <a:off x="3337560" y="1313878"/>
            <a:ext cx="5861304" cy="4145090"/>
          </a:xfrm>
          <a:prstGeom prst="rect">
            <a:avLst/>
          </a:prstGeom>
        </p:spPr>
      </p:pic>
    </p:spTree>
    <p:extLst>
      <p:ext uri="{BB962C8B-B14F-4D97-AF65-F5344CB8AC3E}">
        <p14:creationId xmlns:p14="http://schemas.microsoft.com/office/powerpoint/2010/main" val="880748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0E130-8C8D-E68E-B841-1F6B4A4398E8}"/>
              </a:ext>
            </a:extLst>
          </p:cNvPr>
          <p:cNvSpPr>
            <a:spLocks noGrp="1"/>
          </p:cNvSpPr>
          <p:nvPr>
            <p:ph type="title"/>
          </p:nvPr>
        </p:nvSpPr>
        <p:spPr/>
        <p:txBody>
          <a:bodyPr/>
          <a:lstStyle/>
          <a:p>
            <a:r>
              <a:rPr lang="en-US" dirty="0"/>
              <a:t>Mental Health and the Church</a:t>
            </a:r>
          </a:p>
        </p:txBody>
      </p:sp>
      <p:pic>
        <p:nvPicPr>
          <p:cNvPr id="4" name="Content Placeholder 3">
            <a:extLst>
              <a:ext uri="{FF2B5EF4-FFF2-40B4-BE49-F238E27FC236}">
                <a16:creationId xmlns:a16="http://schemas.microsoft.com/office/drawing/2014/main" id="{7D5E75F5-1722-638F-9C3D-386A3922038A}"/>
              </a:ext>
            </a:extLst>
          </p:cNvPr>
          <p:cNvPicPr>
            <a:picLocks noGrp="1" noChangeAspect="1"/>
          </p:cNvPicPr>
          <p:nvPr>
            <p:ph idx="1"/>
          </p:nvPr>
        </p:nvPicPr>
        <p:blipFill>
          <a:blip r:embed="rId2"/>
          <a:stretch>
            <a:fillRect/>
          </a:stretch>
        </p:blipFill>
        <p:spPr>
          <a:xfrm>
            <a:off x="538924" y="1975898"/>
            <a:ext cx="4993196" cy="3419062"/>
          </a:xfrm>
          <a:prstGeom prst="rect">
            <a:avLst/>
          </a:prstGeom>
        </p:spPr>
      </p:pic>
      <p:sp>
        <p:nvSpPr>
          <p:cNvPr id="5" name="TextBox 4">
            <a:extLst>
              <a:ext uri="{FF2B5EF4-FFF2-40B4-BE49-F238E27FC236}">
                <a16:creationId xmlns:a16="http://schemas.microsoft.com/office/drawing/2014/main" id="{FE67D66F-3CB0-F68C-9D73-1550E613D7CA}"/>
              </a:ext>
            </a:extLst>
          </p:cNvPr>
          <p:cNvSpPr txBox="1"/>
          <p:nvPr/>
        </p:nvSpPr>
        <p:spPr>
          <a:xfrm>
            <a:off x="6351373" y="2542032"/>
            <a:ext cx="4819135" cy="3539430"/>
          </a:xfrm>
          <a:prstGeom prst="rect">
            <a:avLst/>
          </a:prstGeom>
          <a:noFill/>
        </p:spPr>
        <p:txBody>
          <a:bodyPr wrap="square" rtlCol="0">
            <a:spAutoFit/>
          </a:bodyPr>
          <a:lstStyle/>
          <a:p>
            <a:r>
              <a:rPr lang="en-US" sz="2800" dirty="0"/>
              <a:t>The church should play a crucial role in mental health. Søren Kierkegaard is known as the father of Christian Psychology. He added many aspects of Christian Doctrine to make psychology more ethical. </a:t>
            </a:r>
          </a:p>
        </p:txBody>
      </p:sp>
    </p:spTree>
    <p:extLst>
      <p:ext uri="{BB962C8B-B14F-4D97-AF65-F5344CB8AC3E}">
        <p14:creationId xmlns:p14="http://schemas.microsoft.com/office/powerpoint/2010/main" val="2361043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D0D17-B669-5659-7C5F-CAEA4B4975CF}"/>
              </a:ext>
            </a:extLst>
          </p:cNvPr>
          <p:cNvSpPr>
            <a:spLocks noGrp="1"/>
          </p:cNvSpPr>
          <p:nvPr>
            <p:ph type="title"/>
          </p:nvPr>
        </p:nvSpPr>
        <p:spPr/>
        <p:txBody>
          <a:bodyPr/>
          <a:lstStyle/>
          <a:p>
            <a:r>
              <a:rPr lang="en-US" dirty="0"/>
              <a:t>Ways To Deal with Mental Health in the Church</a:t>
            </a:r>
          </a:p>
        </p:txBody>
      </p:sp>
      <p:pic>
        <p:nvPicPr>
          <p:cNvPr id="4" name="Content Placeholder 3">
            <a:extLst>
              <a:ext uri="{FF2B5EF4-FFF2-40B4-BE49-F238E27FC236}">
                <a16:creationId xmlns:a16="http://schemas.microsoft.com/office/drawing/2014/main" id="{2FEE0C9A-5EC2-3524-C915-EFDBBA24AA6B}"/>
              </a:ext>
            </a:extLst>
          </p:cNvPr>
          <p:cNvPicPr>
            <a:picLocks noGrp="1" noChangeAspect="1"/>
          </p:cNvPicPr>
          <p:nvPr>
            <p:ph idx="1"/>
          </p:nvPr>
        </p:nvPicPr>
        <p:blipFill>
          <a:blip r:embed="rId2"/>
          <a:stretch>
            <a:fillRect/>
          </a:stretch>
        </p:blipFill>
        <p:spPr>
          <a:xfrm>
            <a:off x="838200" y="2371421"/>
            <a:ext cx="4730750" cy="3259745"/>
          </a:xfrm>
          <a:prstGeom prst="rect">
            <a:avLst/>
          </a:prstGeom>
        </p:spPr>
      </p:pic>
      <p:sp>
        <p:nvSpPr>
          <p:cNvPr id="5" name="TextBox 4">
            <a:extLst>
              <a:ext uri="{FF2B5EF4-FFF2-40B4-BE49-F238E27FC236}">
                <a16:creationId xmlns:a16="http://schemas.microsoft.com/office/drawing/2014/main" id="{089B5DF8-C895-CD5A-AC96-34EEA82DE479}"/>
              </a:ext>
            </a:extLst>
          </p:cNvPr>
          <p:cNvSpPr txBox="1"/>
          <p:nvPr/>
        </p:nvSpPr>
        <p:spPr>
          <a:xfrm>
            <a:off x="6623052" y="2596896"/>
            <a:ext cx="4730748" cy="3108543"/>
          </a:xfrm>
          <a:prstGeom prst="rect">
            <a:avLst/>
          </a:prstGeom>
          <a:noFill/>
        </p:spPr>
        <p:txBody>
          <a:bodyPr wrap="square" rtlCol="0">
            <a:spAutoFit/>
          </a:bodyPr>
          <a:lstStyle/>
          <a:p>
            <a:r>
              <a:rPr lang="en-US" sz="2800" dirty="0"/>
              <a:t>Make them feel loved and accepted. Help them to feel they have a purpose. Help them to feel needed in the church. Make them feel they belong. Help them to feel that living is their best choice.</a:t>
            </a:r>
          </a:p>
        </p:txBody>
      </p:sp>
    </p:spTree>
    <p:extLst>
      <p:ext uri="{BB962C8B-B14F-4D97-AF65-F5344CB8AC3E}">
        <p14:creationId xmlns:p14="http://schemas.microsoft.com/office/powerpoint/2010/main" val="2153264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917EE-9605-19B9-D0BD-E08E010539E0}"/>
              </a:ext>
            </a:extLst>
          </p:cNvPr>
          <p:cNvSpPr>
            <a:spLocks noGrp="1"/>
          </p:cNvSpPr>
          <p:nvPr>
            <p:ph type="title"/>
          </p:nvPr>
        </p:nvSpPr>
        <p:spPr/>
        <p:txBody>
          <a:bodyPr/>
          <a:lstStyle/>
          <a:p>
            <a:r>
              <a:rPr lang="en-US" dirty="0"/>
              <a:t>When Person Gets Out of Control</a:t>
            </a:r>
          </a:p>
        </p:txBody>
      </p:sp>
      <p:pic>
        <p:nvPicPr>
          <p:cNvPr id="4" name="Content Placeholder 3">
            <a:extLst>
              <a:ext uri="{FF2B5EF4-FFF2-40B4-BE49-F238E27FC236}">
                <a16:creationId xmlns:a16="http://schemas.microsoft.com/office/drawing/2014/main" id="{41985BC7-C1B0-ED1D-6CEE-C45E24E62567}"/>
              </a:ext>
            </a:extLst>
          </p:cNvPr>
          <p:cNvPicPr>
            <a:picLocks noGrp="1" noChangeAspect="1"/>
          </p:cNvPicPr>
          <p:nvPr>
            <p:ph idx="1"/>
          </p:nvPr>
        </p:nvPicPr>
        <p:blipFill>
          <a:blip r:embed="rId2"/>
          <a:stretch>
            <a:fillRect/>
          </a:stretch>
        </p:blipFill>
        <p:spPr>
          <a:xfrm>
            <a:off x="1486223" y="1825625"/>
            <a:ext cx="3880791" cy="4351338"/>
          </a:xfrm>
          <a:prstGeom prst="rect">
            <a:avLst/>
          </a:prstGeom>
        </p:spPr>
      </p:pic>
      <p:sp>
        <p:nvSpPr>
          <p:cNvPr id="5" name="TextBox 4">
            <a:extLst>
              <a:ext uri="{FF2B5EF4-FFF2-40B4-BE49-F238E27FC236}">
                <a16:creationId xmlns:a16="http://schemas.microsoft.com/office/drawing/2014/main" id="{7EC1507C-F59C-AB5A-C2B8-502D25967080}"/>
              </a:ext>
            </a:extLst>
          </p:cNvPr>
          <p:cNvSpPr txBox="1"/>
          <p:nvPr/>
        </p:nvSpPr>
        <p:spPr>
          <a:xfrm>
            <a:off x="5655526" y="2305615"/>
            <a:ext cx="5698274" cy="3108543"/>
          </a:xfrm>
          <a:prstGeom prst="rect">
            <a:avLst/>
          </a:prstGeom>
          <a:noFill/>
        </p:spPr>
        <p:txBody>
          <a:bodyPr wrap="square" rtlCol="0">
            <a:spAutoFit/>
          </a:bodyPr>
          <a:lstStyle/>
          <a:p>
            <a:r>
              <a:rPr lang="en-US" sz="2800" dirty="0"/>
              <a:t>Try to get him back under control if you can’t, then escort them out of the church in an orderly manner. Try not to draw attention to the person. Let them know that they are always welcome back when they get help to regain control of their lives. </a:t>
            </a:r>
          </a:p>
        </p:txBody>
      </p:sp>
    </p:spTree>
    <p:extLst>
      <p:ext uri="{BB962C8B-B14F-4D97-AF65-F5344CB8AC3E}">
        <p14:creationId xmlns:p14="http://schemas.microsoft.com/office/powerpoint/2010/main" val="1610063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3CC6-431A-372C-7804-C3182AD92770}"/>
              </a:ext>
            </a:extLst>
          </p:cNvPr>
          <p:cNvSpPr>
            <a:spLocks noGrp="1"/>
          </p:cNvSpPr>
          <p:nvPr>
            <p:ph type="title"/>
          </p:nvPr>
        </p:nvSpPr>
        <p:spPr/>
        <p:txBody>
          <a:bodyPr/>
          <a:lstStyle/>
          <a:p>
            <a:r>
              <a:rPr lang="en-US" dirty="0"/>
              <a:t>Being Medicated </a:t>
            </a:r>
          </a:p>
        </p:txBody>
      </p:sp>
      <p:pic>
        <p:nvPicPr>
          <p:cNvPr id="4" name="Content Placeholder 3">
            <a:extLst>
              <a:ext uri="{FF2B5EF4-FFF2-40B4-BE49-F238E27FC236}">
                <a16:creationId xmlns:a16="http://schemas.microsoft.com/office/drawing/2014/main" id="{91C09D02-FF93-7522-81F3-45F510234B5A}"/>
              </a:ext>
            </a:extLst>
          </p:cNvPr>
          <p:cNvPicPr>
            <a:picLocks noGrp="1" noChangeAspect="1"/>
          </p:cNvPicPr>
          <p:nvPr>
            <p:ph idx="1"/>
          </p:nvPr>
        </p:nvPicPr>
        <p:blipFill>
          <a:blip r:embed="rId2"/>
          <a:stretch>
            <a:fillRect/>
          </a:stretch>
        </p:blipFill>
        <p:spPr>
          <a:xfrm>
            <a:off x="595467" y="1996068"/>
            <a:ext cx="5816483" cy="3579542"/>
          </a:xfrm>
          <a:prstGeom prst="rect">
            <a:avLst/>
          </a:prstGeom>
        </p:spPr>
      </p:pic>
      <p:sp>
        <p:nvSpPr>
          <p:cNvPr id="6" name="TextBox 5">
            <a:extLst>
              <a:ext uri="{FF2B5EF4-FFF2-40B4-BE49-F238E27FC236}">
                <a16:creationId xmlns:a16="http://schemas.microsoft.com/office/drawing/2014/main" id="{1EF12C36-9E24-FCCB-F022-98772E22B94C}"/>
              </a:ext>
            </a:extLst>
          </p:cNvPr>
          <p:cNvSpPr txBox="1"/>
          <p:nvPr/>
        </p:nvSpPr>
        <p:spPr>
          <a:xfrm>
            <a:off x="6913756" y="2509024"/>
            <a:ext cx="4326673" cy="3970318"/>
          </a:xfrm>
          <a:prstGeom prst="rect">
            <a:avLst/>
          </a:prstGeom>
          <a:noFill/>
        </p:spPr>
        <p:txBody>
          <a:bodyPr wrap="square" rtlCol="0">
            <a:spAutoFit/>
          </a:bodyPr>
          <a:lstStyle/>
          <a:p>
            <a:r>
              <a:rPr lang="en-US" sz="2800" dirty="0"/>
              <a:t>Help them understand that being on medication to have some sense of Control is not a bad thing. Help them understand it is not their fault. The church should understand it is a Chemical imbalance in the Brain.</a:t>
            </a:r>
          </a:p>
        </p:txBody>
      </p:sp>
    </p:spTree>
    <p:extLst>
      <p:ext uri="{BB962C8B-B14F-4D97-AF65-F5344CB8AC3E}">
        <p14:creationId xmlns:p14="http://schemas.microsoft.com/office/powerpoint/2010/main" val="1849918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F5D1-3EB8-4129-9B44-F2B29BCC583D}"/>
              </a:ext>
            </a:extLst>
          </p:cNvPr>
          <p:cNvSpPr>
            <a:spLocks noGrp="1"/>
          </p:cNvSpPr>
          <p:nvPr>
            <p:ph type="title"/>
          </p:nvPr>
        </p:nvSpPr>
        <p:spPr/>
        <p:txBody>
          <a:bodyPr/>
          <a:lstStyle/>
          <a:p>
            <a:r>
              <a:rPr lang="en-US" dirty="0"/>
              <a:t>Autism and the Church</a:t>
            </a:r>
          </a:p>
        </p:txBody>
      </p:sp>
      <p:pic>
        <p:nvPicPr>
          <p:cNvPr id="4" name="Content Placeholder 3">
            <a:extLst>
              <a:ext uri="{FF2B5EF4-FFF2-40B4-BE49-F238E27FC236}">
                <a16:creationId xmlns:a16="http://schemas.microsoft.com/office/drawing/2014/main" id="{6BDBB249-493E-66E4-2314-A7F2CC5C9790}"/>
              </a:ext>
            </a:extLst>
          </p:cNvPr>
          <p:cNvPicPr>
            <a:picLocks noGrp="1" noChangeAspect="1"/>
          </p:cNvPicPr>
          <p:nvPr>
            <p:ph idx="1"/>
          </p:nvPr>
        </p:nvPicPr>
        <p:blipFill>
          <a:blip r:embed="rId2"/>
          <a:stretch>
            <a:fillRect/>
          </a:stretch>
        </p:blipFill>
        <p:spPr>
          <a:xfrm>
            <a:off x="579863" y="2224764"/>
            <a:ext cx="4783873" cy="3663079"/>
          </a:xfrm>
          <a:prstGeom prst="rect">
            <a:avLst/>
          </a:prstGeom>
        </p:spPr>
      </p:pic>
      <p:sp>
        <p:nvSpPr>
          <p:cNvPr id="5" name="TextBox 4">
            <a:extLst>
              <a:ext uri="{FF2B5EF4-FFF2-40B4-BE49-F238E27FC236}">
                <a16:creationId xmlns:a16="http://schemas.microsoft.com/office/drawing/2014/main" id="{95D21302-B92A-310B-B70F-6F02F4904A84}"/>
              </a:ext>
            </a:extLst>
          </p:cNvPr>
          <p:cNvSpPr txBox="1"/>
          <p:nvPr/>
        </p:nvSpPr>
        <p:spPr>
          <a:xfrm>
            <a:off x="5561708" y="1874728"/>
            <a:ext cx="6363069" cy="3970318"/>
          </a:xfrm>
          <a:prstGeom prst="rect">
            <a:avLst/>
          </a:prstGeom>
          <a:noFill/>
        </p:spPr>
        <p:txBody>
          <a:bodyPr wrap="square" rtlCol="0">
            <a:spAutoFit/>
          </a:bodyPr>
          <a:lstStyle/>
          <a:p>
            <a:r>
              <a:rPr lang="en-US" sz="2800" dirty="0"/>
              <a:t>People with Autism can multitask, so let them play games as long as the volume is not distracting. I guarantee you they are paying attention and can answer questions. Their brain needs to be challenged. If it is a severe case of Autism, then have somebody in the church who can take them to another room to keep them calm. </a:t>
            </a:r>
          </a:p>
        </p:txBody>
      </p:sp>
    </p:spTree>
    <p:extLst>
      <p:ext uri="{BB962C8B-B14F-4D97-AF65-F5344CB8AC3E}">
        <p14:creationId xmlns:p14="http://schemas.microsoft.com/office/powerpoint/2010/main" val="3734916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569BD-6D03-BA61-468F-2FE67259E427}"/>
              </a:ext>
            </a:extLst>
          </p:cNvPr>
          <p:cNvSpPr>
            <a:spLocks noGrp="1"/>
          </p:cNvSpPr>
          <p:nvPr>
            <p:ph type="title"/>
          </p:nvPr>
        </p:nvSpPr>
        <p:spPr/>
        <p:txBody>
          <a:bodyPr/>
          <a:lstStyle/>
          <a:p>
            <a:r>
              <a:rPr lang="en-US" dirty="0"/>
              <a:t>Mental Health Groups in Church</a:t>
            </a:r>
          </a:p>
        </p:txBody>
      </p:sp>
      <p:pic>
        <p:nvPicPr>
          <p:cNvPr id="4" name="Content Placeholder 3">
            <a:extLst>
              <a:ext uri="{FF2B5EF4-FFF2-40B4-BE49-F238E27FC236}">
                <a16:creationId xmlns:a16="http://schemas.microsoft.com/office/drawing/2014/main" id="{C2BF0E73-78EE-C226-03E8-DAF3D83E60B2}"/>
              </a:ext>
            </a:extLst>
          </p:cNvPr>
          <p:cNvPicPr>
            <a:picLocks noGrp="1" noChangeAspect="1"/>
          </p:cNvPicPr>
          <p:nvPr>
            <p:ph idx="1"/>
          </p:nvPr>
        </p:nvPicPr>
        <p:blipFill>
          <a:blip r:embed="rId2"/>
          <a:stretch>
            <a:fillRect/>
          </a:stretch>
        </p:blipFill>
        <p:spPr>
          <a:xfrm>
            <a:off x="532435" y="1527858"/>
            <a:ext cx="10903352" cy="4649105"/>
          </a:xfrm>
          <a:prstGeom prst="rect">
            <a:avLst/>
          </a:prstGeom>
        </p:spPr>
      </p:pic>
    </p:spTree>
    <p:extLst>
      <p:ext uri="{BB962C8B-B14F-4D97-AF65-F5344CB8AC3E}">
        <p14:creationId xmlns:p14="http://schemas.microsoft.com/office/powerpoint/2010/main" val="14746693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TotalTime>
  <Words>267</Words>
  <Application>Microsoft Office PowerPoint</Application>
  <PresentationFormat>Widescreen</PresentationFormat>
  <Paragraphs>11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PowerPoint Presentation</vt:lpstr>
      <vt:lpstr>Mental Health and the Church</vt:lpstr>
      <vt:lpstr>Ways To Deal with Mental Health in the Church</vt:lpstr>
      <vt:lpstr>When Person Gets Out of Control</vt:lpstr>
      <vt:lpstr>Being Medicated </vt:lpstr>
      <vt:lpstr>Autism and the Church</vt:lpstr>
      <vt:lpstr>Mental Health Groups in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Darren LaBrecque</dc:creator>
  <cp:lastModifiedBy>Darren LaBrecque</cp:lastModifiedBy>
  <cp:revision>1</cp:revision>
  <dcterms:created xsi:type="dcterms:W3CDTF">2026-02-24T12:31:17Z</dcterms:created>
  <dcterms:modified xsi:type="dcterms:W3CDTF">2026-02-24T13:18:33Z</dcterms:modified>
</cp:coreProperties>
</file>